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1" r:id="rId4"/>
    <p:sldId id="258" r:id="rId5"/>
    <p:sldId id="1064" r:id="rId6"/>
    <p:sldId id="1066" r:id="rId7"/>
    <p:sldId id="1068" r:id="rId8"/>
    <p:sldId id="1084" r:id="rId9"/>
    <p:sldId id="1085" r:id="rId10"/>
    <p:sldId id="1086" r:id="rId11"/>
    <p:sldId id="1087" r:id="rId12"/>
    <p:sldId id="1088" r:id="rId13"/>
    <p:sldId id="1089" r:id="rId14"/>
    <p:sldId id="1070" r:id="rId15"/>
    <p:sldId id="1071" r:id="rId16"/>
    <p:sldId id="1072" r:id="rId17"/>
    <p:sldId id="1073" r:id="rId18"/>
    <p:sldId id="1074" r:id="rId19"/>
    <p:sldId id="1075" r:id="rId20"/>
    <p:sldId id="1076" r:id="rId21"/>
    <p:sldId id="1077" r:id="rId22"/>
    <p:sldId id="1078" r:id="rId23"/>
    <p:sldId id="1079" r:id="rId24"/>
    <p:sldId id="1080" r:id="rId25"/>
    <p:sldId id="1081" r:id="rId26"/>
    <p:sldId id="1082" r:id="rId27"/>
    <p:sldId id="1083" r:id="rId28"/>
    <p:sldId id="1090" r:id="rId29"/>
    <p:sldId id="1097" r:id="rId30"/>
    <p:sldId id="1096" r:id="rId31"/>
    <p:sldId id="1098" r:id="rId32"/>
    <p:sldId id="1099" r:id="rId33"/>
    <p:sldId id="1100" r:id="rId34"/>
    <p:sldId id="1095" r:id="rId35"/>
    <p:sldId id="1094" r:id="rId36"/>
    <p:sldId id="1093" r:id="rId37"/>
    <p:sldId id="1092" r:id="rId38"/>
    <p:sldId id="1091" r:id="rId39"/>
    <p:sldId id="1101" r:id="rId40"/>
    <p:sldId id="1102" r:id="rId41"/>
    <p:sldId id="1103" r:id="rId42"/>
    <p:sldId id="1104" r:id="rId43"/>
    <p:sldId id="1105" r:id="rId44"/>
    <p:sldId id="1106" r:id="rId45"/>
    <p:sldId id="1107" r:id="rId46"/>
    <p:sldId id="1108" r:id="rId47"/>
    <p:sldId id="1109" r:id="rId48"/>
    <p:sldId id="1110" r:id="rId49"/>
    <p:sldId id="289" r:id="rId50"/>
    <p:sldId id="296" r:id="rId51"/>
    <p:sldId id="297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50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C51882-2ECF-5749-DBB9-1E5635DC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11000" cy="5130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007BF7-724D-2B54-1E2B-0158204611A6}"/>
              </a:ext>
            </a:extLst>
          </p:cNvPr>
          <p:cNvSpPr txBox="1"/>
          <p:nvPr/>
        </p:nvSpPr>
        <p:spPr>
          <a:xfrm>
            <a:off x="6324600" y="4486870"/>
            <a:ext cx="3962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Si se encuentra algún valor inválido, se establece la variable valoresValidos en: false y se sale del bucle utilizando break.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772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B35DFE-363C-015B-6E38-ED33A340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86CF25-FA34-7279-14B3-B9395585ED19}"/>
              </a:ext>
            </a:extLst>
          </p:cNvPr>
          <p:cNvSpPr txBox="1"/>
          <p:nvPr/>
        </p:nvSpPr>
        <p:spPr>
          <a:xfrm>
            <a:off x="5257800" y="5257800"/>
            <a:ext cx="6477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Después de recorrer todos los elementos del arreglo x.valores, se verifica si valoresValidos es true, lo que significa que todos los valores son válidos.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4302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06B616-C63D-A95C-4687-187D28C2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487598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1A6081-6E88-5156-F81E-E489BF1FBF24}"/>
              </a:ext>
            </a:extLst>
          </p:cNvPr>
          <p:cNvSpPr txBox="1"/>
          <p:nvPr/>
        </p:nvSpPr>
        <p:spPr>
          <a:xfrm>
            <a:off x="7144198" y="5410200"/>
            <a:ext cx="4876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agrega una nueva fila al modelo de la tabla (modelo.addRow(x.valores)), utilizando los valores ingresados en el formulario Form_ClaseCiclo.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8978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2A01F2-1653-352F-721D-49D0E2C9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734800" cy="5265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88D6E9-F667-449B-87D5-ADD064C5B672}"/>
              </a:ext>
            </a:extLst>
          </p:cNvPr>
          <p:cNvSpPr txBox="1"/>
          <p:nvPr/>
        </p:nvSpPr>
        <p:spPr>
          <a:xfrm>
            <a:off x="2667000" y="5867400"/>
            <a:ext cx="6705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Si algunos valores no son válidos, se muestra un cuadro de diálogo de error, indicando que se deben ingresar todos los valores requeridos.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4342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B76863E-CCE8-4B09-5B11-3A01D10F77E0}"/>
              </a:ext>
            </a:extLst>
          </p:cNvPr>
          <p:cNvSpPr/>
          <p:nvPr/>
        </p:nvSpPr>
        <p:spPr>
          <a:xfrm>
            <a:off x="2209800" y="304800"/>
            <a:ext cx="6096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INSTANCIA Y ARREGLO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49E2B1-A8FD-EA9E-D26B-D6315AA2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11811000" cy="4343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2016D54-797D-E381-2515-51A1EC795A7F}"/>
              </a:ext>
            </a:extLst>
          </p:cNvPr>
          <p:cNvSpPr txBox="1"/>
          <p:nvPr/>
        </p:nvSpPr>
        <p:spPr>
          <a:xfrm>
            <a:off x="152400" y="1295400"/>
            <a:ext cx="3810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formulario: Form_ClaseCiclo.java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56AD33-53DC-3423-25E6-A6F5CCC8DE15}"/>
              </a:ext>
            </a:extLst>
          </p:cNvPr>
          <p:cNvSpPr txBox="1"/>
          <p:nvPr/>
        </p:nvSpPr>
        <p:spPr>
          <a:xfrm>
            <a:off x="685800" y="20574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ficha: Source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9542D3-D2F9-2AC1-1B43-AF1389007323}"/>
              </a:ext>
            </a:extLst>
          </p:cNvPr>
          <p:cNvSpPr txBox="1"/>
          <p:nvPr/>
        </p:nvSpPr>
        <p:spPr>
          <a:xfrm>
            <a:off x="7086600" y="3352800"/>
            <a:ext cx="4267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crea una instancia de la clase Proceso y se almacena en la variable: objboleta.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4954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0E5AD0-6ACB-6BC9-79BD-8D3E8E0EF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D252746-A443-A0B3-94C3-9C5F397F8CEB}"/>
              </a:ext>
            </a:extLst>
          </p:cNvPr>
          <p:cNvSpPr txBox="1"/>
          <p:nvPr/>
        </p:nvSpPr>
        <p:spPr>
          <a:xfrm>
            <a:off x="304800" y="16764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2423AC2-673E-3563-90ED-A4C7395A084C}"/>
              </a:ext>
            </a:extLst>
          </p:cNvPr>
          <p:cNvSpPr txBox="1"/>
          <p:nvPr/>
        </p:nvSpPr>
        <p:spPr>
          <a:xfrm>
            <a:off x="2286000" y="3200400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3931C5-25CA-01AE-9E9C-17B36C54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90" y="4191000"/>
            <a:ext cx="10487421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506037B-2980-1A2A-F08D-D52FEFC1D99F}"/>
              </a:ext>
            </a:extLst>
          </p:cNvPr>
          <p:cNvSpPr txBox="1"/>
          <p:nvPr/>
        </p:nvSpPr>
        <p:spPr>
          <a:xfrm>
            <a:off x="7848600" y="5486400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Proceso,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560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E8FC60-FE1C-DAFF-DFEE-E9C0F945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110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71EB51-D943-8F16-A84F-871F18E3008A}"/>
              </a:ext>
            </a:extLst>
          </p:cNvPr>
          <p:cNvSpPr txBox="1"/>
          <p:nvPr/>
        </p:nvSpPr>
        <p:spPr>
          <a:xfrm>
            <a:off x="1447800" y="4209871"/>
            <a:ext cx="7391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declara un arreglo de cadenas de caracteres (Strings) llamado valores.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 arreglo tiene capacidad para almacenar 12 elementos, es decir, puede contener hasta 12 cadenas de texto.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Al declarar el arreglo como public, es accesible desde otras clases.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264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7E3A1E1-8770-6132-7BB5-D946455FACCB}"/>
              </a:ext>
            </a:extLst>
          </p:cNvPr>
          <p:cNvSpPr/>
          <p:nvPr/>
        </p:nvSpPr>
        <p:spPr>
          <a:xfrm>
            <a:off x="2667000" y="266400"/>
            <a:ext cx="5387266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LLENAR UN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473215-B9DD-2E2F-4C34-4DF9A681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9" y="1066800"/>
            <a:ext cx="10874241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D8ED2F-B371-043B-0099-4C3B2911193C}"/>
              </a:ext>
            </a:extLst>
          </p:cNvPr>
          <p:cNvSpPr txBox="1"/>
          <p:nvPr/>
        </p:nvSpPr>
        <p:spPr>
          <a:xfrm>
            <a:off x="2286000" y="5955268"/>
            <a:ext cx="5257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Llenar_Ciclo de tipo void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945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2281BA-0A8A-C9B7-33F6-D4FCE1B7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8780953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6798A6-EF93-7975-83F0-D9362881A662}"/>
              </a:ext>
            </a:extLst>
          </p:cNvPr>
          <p:cNvSpPr txBox="1"/>
          <p:nvPr/>
        </p:nvSpPr>
        <p:spPr>
          <a:xfrm>
            <a:off x="2667000" y="2060576"/>
            <a:ext cx="6190153" cy="1415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Elimina todos los elementos previamente agregados al componente JComboBox llamado Jcbciclo.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Esto se hace para limpiar el componente antes de llenarlo con nuevos datos.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551ABE-E1DF-E0AE-683A-0321E17E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3581400"/>
            <a:ext cx="11887201" cy="3075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4ED7BB-DC1E-301F-65EF-2B9AC3B745BE}"/>
              </a:ext>
            </a:extLst>
          </p:cNvPr>
          <p:cNvSpPr txBox="1"/>
          <p:nvPr/>
        </p:nvSpPr>
        <p:spPr>
          <a:xfrm>
            <a:off x="3429000" y="6199344"/>
            <a:ext cx="7924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crea una instancia de la clase: ClaseCiclo y se almacena en la variable modciclo.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6089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FE64F1-DC31-06D0-2D29-9149579A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3475"/>
            <a:ext cx="10896600" cy="3402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BEAC12B-0900-9017-E93D-6B4D51657D1A}"/>
              </a:ext>
            </a:extLst>
          </p:cNvPr>
          <p:cNvSpPr txBox="1"/>
          <p:nvPr/>
        </p:nvSpPr>
        <p:spPr>
          <a:xfrm>
            <a:off x="990600" y="2115145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8E5AF3-B483-6CDF-D12B-648E527F93C3}"/>
              </a:ext>
            </a:extLst>
          </p:cNvPr>
          <p:cNvSpPr txBox="1"/>
          <p:nvPr/>
        </p:nvSpPr>
        <p:spPr>
          <a:xfrm>
            <a:off x="4343400" y="3648075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ED6692-ECE0-384D-F401-0F576062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05350"/>
            <a:ext cx="10896600" cy="1695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A19E7AD-D229-70E7-36C6-DEE8B9134403}"/>
              </a:ext>
            </a:extLst>
          </p:cNvPr>
          <p:cNvSpPr txBox="1"/>
          <p:nvPr/>
        </p:nvSpPr>
        <p:spPr>
          <a:xfrm>
            <a:off x="8761520" y="4802743"/>
            <a:ext cx="2819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Clase: ClaseCiclo,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6029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375104-B715-B7A0-6AE8-2FDB60175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6872"/>
            <a:ext cx="11658600" cy="3297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A07755-FB21-5E91-B35F-7373E4A6E233}"/>
              </a:ext>
            </a:extLst>
          </p:cNvPr>
          <p:cNvSpPr txBox="1"/>
          <p:nvPr/>
        </p:nvSpPr>
        <p:spPr>
          <a:xfrm>
            <a:off x="2743200" y="4542472"/>
            <a:ext cx="8229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método: </a:t>
            </a:r>
            <a:r>
              <a:rPr lang="es-ES" b="1" dirty="0">
                <a:solidFill>
                  <a:srgbClr val="FF0000"/>
                </a:solidFill>
              </a:rPr>
              <a:t>ObtenerCiclo()</a:t>
            </a:r>
            <a:r>
              <a:rPr lang="es-ES" dirty="0"/>
              <a:t>, de la clase </a:t>
            </a:r>
            <a:r>
              <a:rPr lang="es-ES" b="1" dirty="0">
                <a:solidFill>
                  <a:srgbClr val="FF0000"/>
                </a:solidFill>
              </a:rPr>
              <a:t>ClaseCiclo</a:t>
            </a:r>
            <a:r>
              <a:rPr lang="es-ES" dirty="0"/>
              <a:t>, que devuelve una lista de objetos </a:t>
            </a:r>
            <a:r>
              <a:rPr lang="es-ES" b="1" dirty="0">
                <a:solidFill>
                  <a:srgbClr val="FF0000"/>
                </a:solidFill>
              </a:rPr>
              <a:t>EntidadCiclo</a:t>
            </a:r>
            <a:r>
              <a:rPr lang="es-E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Cada objeto </a:t>
            </a:r>
            <a:r>
              <a:rPr lang="es-ES" b="1" dirty="0">
                <a:solidFill>
                  <a:srgbClr val="FF0000"/>
                </a:solidFill>
              </a:rPr>
              <a:t>EntidadCiclo</a:t>
            </a:r>
            <a:r>
              <a:rPr lang="es-ES" dirty="0"/>
              <a:t>, representa un ciclo con atributos como código de ciclo y nombre de 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6551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746882-7187-DA5C-DE9A-2FDF7A7AF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734800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7726BE-83A9-4263-4B4A-3F25CC77BA92}"/>
              </a:ext>
            </a:extLst>
          </p:cNvPr>
          <p:cNvSpPr txBox="1"/>
          <p:nvPr/>
        </p:nvSpPr>
        <p:spPr>
          <a:xfrm>
            <a:off x="381000" y="22860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C87EAE-9B03-674A-C479-DEDF29B300A8}"/>
              </a:ext>
            </a:extLst>
          </p:cNvPr>
          <p:cNvSpPr txBox="1"/>
          <p:nvPr/>
        </p:nvSpPr>
        <p:spPr>
          <a:xfrm>
            <a:off x="1197746" y="3745468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CAE9C8-9D6A-2BDB-A68E-E3618AB4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18" y="4780022"/>
            <a:ext cx="9925482" cy="1925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8567827-1FDD-BE85-3A3B-E511E00B662F}"/>
              </a:ext>
            </a:extLst>
          </p:cNvPr>
          <p:cNvSpPr txBox="1"/>
          <p:nvPr/>
        </p:nvSpPr>
        <p:spPr>
          <a:xfrm>
            <a:off x="381000" y="6336268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Clase: ArrayList,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752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88AE08-C7B8-646A-896E-7DE6C0DF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6ACDAD-B392-BA7E-9729-1A770FE1D5CD}"/>
              </a:ext>
            </a:extLst>
          </p:cNvPr>
          <p:cNvSpPr txBox="1"/>
          <p:nvPr/>
        </p:nvSpPr>
        <p:spPr>
          <a:xfrm>
            <a:off x="304800" y="1981200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5E1007-D7B1-5CB2-4AF8-7AF469B6150F}"/>
              </a:ext>
            </a:extLst>
          </p:cNvPr>
          <p:cNvSpPr txBox="1"/>
          <p:nvPr/>
        </p:nvSpPr>
        <p:spPr>
          <a:xfrm>
            <a:off x="2438400" y="3505200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EBEA78-BB2E-29E7-BDF4-002ED4B1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90" y="4419600"/>
            <a:ext cx="10679837" cy="2276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59C63F1-45EC-4EA9-79DB-55125CB87CA6}"/>
              </a:ext>
            </a:extLst>
          </p:cNvPr>
          <p:cNvSpPr txBox="1"/>
          <p:nvPr/>
        </p:nvSpPr>
        <p:spPr>
          <a:xfrm>
            <a:off x="152400" y="5144869"/>
            <a:ext cx="19329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EntidadCiclo,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8517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E24859-679B-32C9-66E4-D0F7EAD1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117348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CFA76B-4336-9349-B884-2B6C741AFB13}"/>
              </a:ext>
            </a:extLst>
          </p:cNvPr>
          <p:cNvSpPr txBox="1"/>
          <p:nvPr/>
        </p:nvSpPr>
        <p:spPr>
          <a:xfrm>
            <a:off x="2438400" y="4888468"/>
            <a:ext cx="83050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 Se utiliza un bucle for, para recorrer todos los elementos de la lista de ciclos obtenida.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6418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A970AC-D05C-F2D0-B975-6FD17DB0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34800" cy="3161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9733437-19F7-8B14-6AAB-166C9562C648}"/>
              </a:ext>
            </a:extLst>
          </p:cNvPr>
          <p:cNvSpPr txBox="1"/>
          <p:nvPr/>
        </p:nvSpPr>
        <p:spPr>
          <a:xfrm>
            <a:off x="838200" y="4343400"/>
            <a:ext cx="105156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Dentro del bucle, se agrega un nuevo elemento al componente JComboBox (Jcbciclo).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Cada elemento se crea a partir de un objeto EntidadCiclo de la lista de ciclos.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utiliza el constructor de EntidadCiclo para crear un nuevo objeto con el código de ciclo y el nombre de ciclo correspondiente a cada elemento de la lista.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Luego, este nuevo objeto se agrega al componente JComboBox utilizando el método addItem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4863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9AC813-7193-9B1C-2A63-0CBA94B9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6" y="76200"/>
            <a:ext cx="8543684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0F56C1-CBDD-FF0E-5A9A-8502CD806CB5}"/>
              </a:ext>
            </a:extLst>
          </p:cNvPr>
          <p:cNvSpPr txBox="1"/>
          <p:nvPr/>
        </p:nvSpPr>
        <p:spPr>
          <a:xfrm>
            <a:off x="1600200" y="3810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en la ficha: Design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54C461-3421-377A-AAAD-A59567EB1A57}"/>
              </a:ext>
            </a:extLst>
          </p:cNvPr>
          <p:cNvSpPr txBox="1"/>
          <p:nvPr/>
        </p:nvSpPr>
        <p:spPr>
          <a:xfrm>
            <a:off x="152400" y="1411069"/>
            <a:ext cx="20130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derecho en el JComboBox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42F189-154C-5132-0260-743BB6598778}"/>
              </a:ext>
            </a:extLst>
          </p:cNvPr>
          <p:cNvSpPr txBox="1"/>
          <p:nvPr/>
        </p:nvSpPr>
        <p:spPr>
          <a:xfrm>
            <a:off x="6781800" y="5830669"/>
            <a:ext cx="182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en la opción: Properties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0100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63EF22-EBDD-F579-3238-D22E4BE85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3" y="76200"/>
            <a:ext cx="5409281" cy="6673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76684B-5B15-0B37-14AD-AF28D9375542}"/>
              </a:ext>
            </a:extLst>
          </p:cNvPr>
          <p:cNvSpPr txBox="1"/>
          <p:nvPr/>
        </p:nvSpPr>
        <p:spPr>
          <a:xfrm>
            <a:off x="3713864" y="381000"/>
            <a:ext cx="220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en la ficha: Code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64FC4A-22A8-2748-C81C-4FF5D083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64" y="990600"/>
            <a:ext cx="4668136" cy="5759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067355-4445-1114-8292-7A0EC8DD13D9}"/>
              </a:ext>
            </a:extLst>
          </p:cNvPr>
          <p:cNvSpPr txBox="1"/>
          <p:nvPr/>
        </p:nvSpPr>
        <p:spPr>
          <a:xfrm>
            <a:off x="6667908" y="2514600"/>
            <a:ext cx="413255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la propiedad: Type Parameters, digitar: &lt;EntidadCiclo&gt;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B9130D-22C2-BDC5-6372-505947FE0B73}"/>
              </a:ext>
            </a:extLst>
          </p:cNvPr>
          <p:cNvSpPr txBox="1"/>
          <p:nvPr/>
        </p:nvSpPr>
        <p:spPr>
          <a:xfrm>
            <a:off x="8057264" y="60198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en el botón: Close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7907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9BE032-39CF-0CCF-E724-FDA677EF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15439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1ED99C-D690-C029-D214-9133B5D7C91F}"/>
              </a:ext>
            </a:extLst>
          </p:cNvPr>
          <p:cNvSpPr txBox="1"/>
          <p:nvPr/>
        </p:nvSpPr>
        <p:spPr>
          <a:xfrm>
            <a:off x="685800" y="1371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 Clic en la ficha: Source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902427-C35B-2EC6-8B71-05F94E8C8593}"/>
              </a:ext>
            </a:extLst>
          </p:cNvPr>
          <p:cNvSpPr txBox="1"/>
          <p:nvPr/>
        </p:nvSpPr>
        <p:spPr>
          <a:xfrm>
            <a:off x="5486400" y="5486400"/>
            <a:ext cx="3657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Llenar_Ciclo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12157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161EC6-9603-C716-D41B-7D3EE226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6200"/>
            <a:ext cx="3529853" cy="120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7FD153-FF98-365A-C139-5DF3A9022BBB}"/>
              </a:ext>
            </a:extLst>
          </p:cNvPr>
          <p:cNvSpPr txBox="1"/>
          <p:nvPr/>
        </p:nvSpPr>
        <p:spPr>
          <a:xfrm>
            <a:off x="1524000" y="457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1B084E-4382-9177-D66E-14854A15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09" y="1371600"/>
            <a:ext cx="7450491" cy="5368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EA892BD-D78B-6BDB-C2FF-D17A279765DC}"/>
              </a:ext>
            </a:extLst>
          </p:cNvPr>
          <p:cNvSpPr txBox="1"/>
          <p:nvPr/>
        </p:nvSpPr>
        <p:spPr>
          <a:xfrm>
            <a:off x="7543800" y="3745468"/>
            <a:ext cx="1981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+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797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10AD5-0246-9739-796C-A321F5C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85" y="990600"/>
            <a:ext cx="8090215" cy="5709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178741-FC62-36F4-8771-5517030BA78C}"/>
              </a:ext>
            </a:extLst>
          </p:cNvPr>
          <p:cNvSpPr txBox="1"/>
          <p:nvPr/>
        </p:nvSpPr>
        <p:spPr>
          <a:xfrm>
            <a:off x="1219200" y="2581870"/>
            <a:ext cx="1828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muestran los ciclos en el JComboBox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453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990600" y="1625563"/>
            <a:ext cx="4040017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implementar un clase JDialog y realiza la búsqueda por un ciclo y muestra los datos respectivos.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638800" y="1765448"/>
            <a:ext cx="637678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Implementa un JDialog y realiza una búsqueda por un ciclo.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B209628-7DFB-BDBE-D8AB-0F1B38FEB2BE}"/>
              </a:ext>
            </a:extLst>
          </p:cNvPr>
          <p:cNvSpPr/>
          <p:nvPr/>
        </p:nvSpPr>
        <p:spPr>
          <a:xfrm>
            <a:off x="76200" y="266400"/>
            <a:ext cx="8868792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IMPRIMIR LOS CURSOS DEL CICLO SELECCIONADO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585349-7761-2BE2-3917-46676A21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872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6DF764-AF91-4FA8-B884-2E7C5E6FC778}"/>
              </a:ext>
            </a:extLst>
          </p:cNvPr>
          <p:cNvSpPr txBox="1"/>
          <p:nvPr/>
        </p:nvSpPr>
        <p:spPr>
          <a:xfrm>
            <a:off x="7467600" y="5486400"/>
            <a:ext cx="4343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implementa un método: </a:t>
            </a:r>
            <a:r>
              <a:rPr lang="es-ES" b="1" dirty="0">
                <a:solidFill>
                  <a:srgbClr val="FF0000"/>
                </a:solidFill>
              </a:rPr>
              <a:t>Busqueda_Ciclo</a:t>
            </a:r>
            <a:r>
              <a:rPr lang="es-ES" dirty="0"/>
              <a:t> de tipo void, con un parámetro </a:t>
            </a:r>
            <a:r>
              <a:rPr lang="es-ES" b="1" dirty="0">
                <a:solidFill>
                  <a:srgbClr val="FF0000"/>
                </a:solidFill>
              </a:rPr>
              <a:t>codciclo</a:t>
            </a:r>
            <a:r>
              <a:rPr lang="es-ES" dirty="0"/>
              <a:t> de tipo: </a:t>
            </a:r>
            <a:r>
              <a:rPr lang="es-ES" b="1" dirty="0">
                <a:solidFill>
                  <a:srgbClr val="FF0000"/>
                </a:solidFill>
              </a:rPr>
              <a:t>String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09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48F622-06ED-6ED6-87F7-9FE345F1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28755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FBBC9B8-F442-3590-32DD-18F8FF713712}"/>
              </a:ext>
            </a:extLst>
          </p:cNvPr>
          <p:cNvSpPr txBox="1"/>
          <p:nvPr/>
        </p:nvSpPr>
        <p:spPr>
          <a:xfrm>
            <a:off x="2590800" y="2793593"/>
            <a:ext cx="8991600" cy="1092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crea una instancia de la clase </a:t>
            </a:r>
            <a:r>
              <a:rPr lang="es-ES" b="1" dirty="0">
                <a:solidFill>
                  <a:srgbClr val="FF0000"/>
                </a:solidFill>
              </a:rPr>
              <a:t>EntidadDatosCiclo</a:t>
            </a:r>
            <a:r>
              <a:rPr lang="es-ES" dirty="0"/>
              <a:t> y se almacena en la variable </a:t>
            </a:r>
            <a:r>
              <a:rPr lang="es-ES" b="1" dirty="0">
                <a:solidFill>
                  <a:srgbClr val="FF0000"/>
                </a:solidFill>
              </a:rPr>
              <a:t>entciclo</a:t>
            </a:r>
            <a:r>
              <a:rPr lang="es-E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1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Esta clase representa los datos de un ciclo y contiene atributos como: </a:t>
            </a:r>
            <a:r>
              <a:rPr lang="es-ES" dirty="0">
                <a:solidFill>
                  <a:srgbClr val="FF0000"/>
                </a:solidFill>
              </a:rPr>
              <a:t>curso1, curso2</a:t>
            </a:r>
            <a:r>
              <a:rPr lang="es-ES" dirty="0"/>
              <a:t>, y </a:t>
            </a:r>
            <a:r>
              <a:rPr lang="es-ES" b="1" dirty="0">
                <a:solidFill>
                  <a:srgbClr val="FF0000"/>
                </a:solidFill>
              </a:rPr>
              <a:t>curso3</a:t>
            </a:r>
            <a:r>
              <a:rPr lang="es-ES" dirty="0"/>
              <a:t>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A95D2F-FED0-388B-2A1B-6990134C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6" y="4010025"/>
            <a:ext cx="11847990" cy="2466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4444AB6-D3DE-220D-F900-FE00B2001367}"/>
              </a:ext>
            </a:extLst>
          </p:cNvPr>
          <p:cNvSpPr txBox="1"/>
          <p:nvPr/>
        </p:nvSpPr>
        <p:spPr>
          <a:xfrm>
            <a:off x="381000" y="4320182"/>
            <a:ext cx="838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2BBE8C-3D9C-A0EA-C889-71211B516DC8}"/>
              </a:ext>
            </a:extLst>
          </p:cNvPr>
          <p:cNvSpPr txBox="1"/>
          <p:nvPr/>
        </p:nvSpPr>
        <p:spPr>
          <a:xfrm>
            <a:off x="3581400" y="5791200"/>
            <a:ext cx="27228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0072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67F31B-FB72-0662-BD40-0DCB98D3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11582400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BF8AF-8595-7535-21B2-0C2ECC70965D}"/>
              </a:ext>
            </a:extLst>
          </p:cNvPr>
          <p:cNvSpPr txBox="1"/>
          <p:nvPr/>
        </p:nvSpPr>
        <p:spPr>
          <a:xfrm>
            <a:off x="7696200" y="1905000"/>
            <a:ext cx="365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EntidadDatosCiclo,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58118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F0F583-2194-D6D3-4E30-1B7D8D34B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69075"/>
            <a:ext cx="1188720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84F12A-DFBF-23D2-4F40-523C00B10C9B}"/>
              </a:ext>
            </a:extLst>
          </p:cNvPr>
          <p:cNvSpPr txBox="1"/>
          <p:nvPr/>
        </p:nvSpPr>
        <p:spPr>
          <a:xfrm>
            <a:off x="952500" y="4293275"/>
            <a:ext cx="10287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 Busqueda_Ciclo del objeto objboleta (que es una instancia de la clase Proceso).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Este método realiza una búsqueda en una base de datos, para obtener los datos del ciclo correspondientes al código de ciclo que se pasa como parámetro (codciclo).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 resultado de la búsqueda se almacena en la variable encontrado, que será true si se encontraron los datos del ciclo y false en caso contrario.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36259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62A51C-7BE8-C028-9F6D-BA83A27D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17344"/>
            <a:ext cx="11658600" cy="366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2DCCDC-0E3A-C070-D34F-D831BC3DD6F6}"/>
              </a:ext>
            </a:extLst>
          </p:cNvPr>
          <p:cNvSpPr txBox="1"/>
          <p:nvPr/>
        </p:nvSpPr>
        <p:spPr>
          <a:xfrm>
            <a:off x="2209800" y="4038600"/>
            <a:ext cx="60945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verifica si se encontraron los datos del ciclo. Si es así (es decir, encontrado es true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81382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E636E82-9C7E-1165-A5B8-15345BFB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45964"/>
            <a:ext cx="11659340" cy="4049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1136449-85AD-9A13-F884-3040C4082188}"/>
              </a:ext>
            </a:extLst>
          </p:cNvPr>
          <p:cNvSpPr txBox="1"/>
          <p:nvPr/>
        </p:nvSpPr>
        <p:spPr>
          <a:xfrm>
            <a:off x="2057400" y="4551164"/>
            <a:ext cx="9830540" cy="21544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400" dirty="0"/>
              <a:t>Si es encontrado:</a:t>
            </a:r>
          </a:p>
          <a:p>
            <a:pPr algn="just"/>
            <a:endParaRPr lang="es-ES" sz="11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Jtcurso1.setText(entciclo.getCurso1());: Se toma el valor del curso 1 del objeto entciclo y se establece como texto en el componente de texto Jtcurso1.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11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Jtcurso2.setText(entciclo.getCurso2());: Se toma el valor del curso 2 del objeto entciclo y se establece como texto en el componente de texto Jtcurso2.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11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Jtcurso3.setText(entciclo.getCurso3());: Se toma el valor del curso 3 del objeto entciclo y se establece como texto en el componente de texto Jtcurso3.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1386336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2F7B4D0-D878-12F4-DC85-5AF397432755}"/>
              </a:ext>
            </a:extLst>
          </p:cNvPr>
          <p:cNvSpPr/>
          <p:nvPr/>
        </p:nvSpPr>
        <p:spPr>
          <a:xfrm>
            <a:off x="1600200" y="304800"/>
            <a:ext cx="6789198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EVENTO DEL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8CB6C0-DFAF-EF8A-3D80-5680C482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3910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EAE782-7897-A2BB-9F28-DB9F5FF10A46}"/>
              </a:ext>
            </a:extLst>
          </p:cNvPr>
          <p:cNvSpPr txBox="1"/>
          <p:nvPr/>
        </p:nvSpPr>
        <p:spPr>
          <a:xfrm>
            <a:off x="6019800" y="2514600"/>
            <a:ext cx="3124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JComboBox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874D3C-1AE2-BBEB-96C4-F23B77D67B3A}"/>
              </a:ext>
            </a:extLst>
          </p:cNvPr>
          <p:cNvSpPr txBox="1"/>
          <p:nvPr/>
        </p:nvSpPr>
        <p:spPr>
          <a:xfrm>
            <a:off x="3429000" y="32882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Events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57E8D3-F5EC-083D-BB63-34DD443AD80A}"/>
              </a:ext>
            </a:extLst>
          </p:cNvPr>
          <p:cNvSpPr txBox="1"/>
          <p:nvPr/>
        </p:nvSpPr>
        <p:spPr>
          <a:xfrm>
            <a:off x="7246028" y="3620869"/>
            <a:ext cx="18217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Action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43E510-7BAB-F355-8400-0E941A639E2D}"/>
              </a:ext>
            </a:extLst>
          </p:cNvPr>
          <p:cNvSpPr txBox="1"/>
          <p:nvPr/>
        </p:nvSpPr>
        <p:spPr>
          <a:xfrm>
            <a:off x="9448800" y="2667000"/>
            <a:ext cx="18217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actionPerformed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F7B492-647A-04FE-4EDA-2C5B032E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8" y="5105400"/>
            <a:ext cx="11811001" cy="158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83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FFB272-B5BD-446B-0909-55E68511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24000"/>
            <a:ext cx="11811000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ACC610-64BE-8E0E-3DC6-88A188494B0D}"/>
              </a:ext>
            </a:extLst>
          </p:cNvPr>
          <p:cNvSpPr txBox="1"/>
          <p:nvPr/>
        </p:nvSpPr>
        <p:spPr>
          <a:xfrm>
            <a:off x="3200400" y="4343400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usa el bloque try...catch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901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180941-C3F5-10B0-BA0B-9B72D91D9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11887200" cy="46955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D3F2EC-EC8C-64BC-05CE-94B448678C95}"/>
              </a:ext>
            </a:extLst>
          </p:cNvPr>
          <p:cNvSpPr txBox="1"/>
          <p:nvPr/>
        </p:nvSpPr>
        <p:spPr>
          <a:xfrm>
            <a:off x="2133600" y="4800600"/>
            <a:ext cx="7086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obtiene el índice del elemento seleccionado en el JComboBox Jcbciclo.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18212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F58315-6B6F-35B3-076C-50578BED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17348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DE78114-E6F8-4A07-2E94-66E5DB494B72}"/>
              </a:ext>
            </a:extLst>
          </p:cNvPr>
          <p:cNvSpPr txBox="1"/>
          <p:nvPr/>
        </p:nvSpPr>
        <p:spPr>
          <a:xfrm>
            <a:off x="4648200" y="4648200"/>
            <a:ext cx="624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 Se verifica si el índice es 0, lo cual significa que se ha seleccionado el primer elemento del JComboBox, que es un elemento por defecto.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317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8FD6E4-3BFA-F1F1-5846-4CF38E3B42F5}"/>
              </a:ext>
            </a:extLst>
          </p:cNvPr>
          <p:cNvSpPr/>
          <p:nvPr/>
        </p:nvSpPr>
        <p:spPr>
          <a:xfrm>
            <a:off x="2438400" y="1676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LLAMAR A UN JDIALOG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864F38F-C5F5-CE54-B7A2-5E30D1C5D817}"/>
              </a:ext>
            </a:extLst>
          </p:cNvPr>
          <p:cNvSpPr/>
          <p:nvPr/>
        </p:nvSpPr>
        <p:spPr>
          <a:xfrm>
            <a:off x="2438400" y="2362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INSTANCIA Y ARREGLO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A481063-A001-29CD-E26C-58C4B4E3B5C8}"/>
              </a:ext>
            </a:extLst>
          </p:cNvPr>
          <p:cNvSpPr/>
          <p:nvPr/>
        </p:nvSpPr>
        <p:spPr>
          <a:xfrm>
            <a:off x="2438400" y="3048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LLENAR UN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9AF8DA7-BC18-F9BF-6ACE-C4E9B239E412}"/>
              </a:ext>
            </a:extLst>
          </p:cNvPr>
          <p:cNvSpPr/>
          <p:nvPr/>
        </p:nvSpPr>
        <p:spPr>
          <a:xfrm>
            <a:off x="2438400" y="3733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IMPRIMIR LOS CURSOS DEL CICLO SELECCIONADO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C875962-902B-3D05-C9D5-33101F3D8886}"/>
              </a:ext>
            </a:extLst>
          </p:cNvPr>
          <p:cNvSpPr/>
          <p:nvPr/>
        </p:nvSpPr>
        <p:spPr>
          <a:xfrm>
            <a:off x="2438400" y="4419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EVENTO DEL JCOMBOBOX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4247953-F074-C0B1-2007-55E870CB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2882"/>
            <a:ext cx="11811000" cy="5121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3A24C05-E7AE-841C-6477-78672D324FF4}"/>
              </a:ext>
            </a:extLst>
          </p:cNvPr>
          <p:cNvSpPr txBox="1"/>
          <p:nvPr/>
        </p:nvSpPr>
        <p:spPr>
          <a:xfrm>
            <a:off x="6934200" y="4157246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dirty="0"/>
              <a:t> Se limpian los cuadros de textos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1386417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278D9EB-6540-E2FA-51C0-665F53522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1"/>
            <a:ext cx="11887200" cy="4724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1620BCA-724F-E860-BEFC-9A7FA5BB8F5D}"/>
              </a:ext>
            </a:extLst>
          </p:cNvPr>
          <p:cNvSpPr txBox="1"/>
          <p:nvPr/>
        </p:nvSpPr>
        <p:spPr>
          <a:xfrm>
            <a:off x="914400" y="3655874"/>
            <a:ext cx="1524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Si el índice no es 0, es decir, se seleccionó un elemento diferente al primero.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3E8766-897C-E5A4-FC3D-80258D0B4082}"/>
              </a:ext>
            </a:extLst>
          </p:cNvPr>
          <p:cNvSpPr txBox="1"/>
          <p:nvPr/>
        </p:nvSpPr>
        <p:spPr>
          <a:xfrm>
            <a:off x="7391400" y="5105400"/>
            <a:ext cx="4572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obtiene el código del ciclo seleccionado, utilizando el método getCodciclo(), del objeto seleccionado en el JComboBox Jcbciclo.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0640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9D1D070-EAA1-E276-B68A-A3E068B3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110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8BC7BA3-E739-8192-D6FB-2707F0DDFA4A}"/>
              </a:ext>
            </a:extLst>
          </p:cNvPr>
          <p:cNvSpPr txBox="1"/>
          <p:nvPr/>
        </p:nvSpPr>
        <p:spPr>
          <a:xfrm>
            <a:off x="5942860" y="5193268"/>
            <a:ext cx="45727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asigna el código del ciclo a la variable xdato.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9616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F08BE-8732-0317-0257-9FE36F06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110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76C7F9-4830-0306-1BA0-E416D310F213}"/>
              </a:ext>
            </a:extLst>
          </p:cNvPr>
          <p:cNvSpPr txBox="1"/>
          <p:nvPr/>
        </p:nvSpPr>
        <p:spPr>
          <a:xfrm>
            <a:off x="6499194" y="5144869"/>
            <a:ext cx="394020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establece el código del ciclo en el cuadro de texto: Jtcodciclo (JTextField).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576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8FB740B-933D-1C27-21FB-BC197479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23549"/>
            <a:ext cx="11887200" cy="5353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CE3C40D-190C-BB01-5FFC-4734970AC951}"/>
              </a:ext>
            </a:extLst>
          </p:cNvPr>
          <p:cNvSpPr txBox="1"/>
          <p:nvPr/>
        </p:nvSpPr>
        <p:spPr>
          <a:xfrm>
            <a:off x="6172200" y="5602069"/>
            <a:ext cx="3200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establece el nombre del ciclo en el cuadro de texto: Jtciclo.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34182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9BBC7F5-F8F8-D063-473D-CC0E94E7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658600" cy="5377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42AB5C-EAA2-1629-45F6-998186464A10}"/>
              </a:ext>
            </a:extLst>
          </p:cNvPr>
          <p:cNvSpPr txBox="1"/>
          <p:nvPr/>
        </p:nvSpPr>
        <p:spPr>
          <a:xfrm>
            <a:off x="6123373" y="5334000"/>
            <a:ext cx="5763827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método: Busqueda_Ciclo, pasando como argumento el código del ciclo (xdato).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Este método realizará la búsqueda del ciclo y mostrará los datos encontrados en los objetos: Jtc1, Jtc2 y Jtc3.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1679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E6E48D-E737-8CF0-7086-D445BFD2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3619500" cy="94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EA5169-5EE2-C36C-7730-5CA6064F3F7A}"/>
              </a:ext>
            </a:extLst>
          </p:cNvPr>
          <p:cNvSpPr txBox="1"/>
          <p:nvPr/>
        </p:nvSpPr>
        <p:spPr>
          <a:xfrm>
            <a:off x="1863756" y="3164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C1489B-9CCD-7B0F-FB15-7700682F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46" y="1158824"/>
            <a:ext cx="7697454" cy="5546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04AE6FF-7E94-05F4-F682-20924033B23B}"/>
              </a:ext>
            </a:extLst>
          </p:cNvPr>
          <p:cNvSpPr txBox="1"/>
          <p:nvPr/>
        </p:nvSpPr>
        <p:spPr>
          <a:xfrm>
            <a:off x="7620000" y="3593068"/>
            <a:ext cx="1905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+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6052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48F12F-3B3D-94BF-CE7E-2137DB71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8229600" cy="5757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5A476C-07EC-040C-1D39-4F7B12823AA9}"/>
              </a:ext>
            </a:extLst>
          </p:cNvPr>
          <p:cNvSpPr txBox="1"/>
          <p:nvPr/>
        </p:nvSpPr>
        <p:spPr>
          <a:xfrm>
            <a:off x="2057400" y="27432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Ciclo: 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59335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9D2C84-68F1-A9B0-C1CF-7B6CEE5E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29" y="990600"/>
            <a:ext cx="812487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458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87A3C21-9CAD-21F4-652F-1ECD58713918}"/>
              </a:ext>
            </a:extLst>
          </p:cNvPr>
          <p:cNvSpPr/>
          <p:nvPr/>
        </p:nvSpPr>
        <p:spPr>
          <a:xfrm>
            <a:off x="2743200" y="304800"/>
            <a:ext cx="5334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LLAMAR A UN JDIALOG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C98963-5C54-1256-1F52-826CC29C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11734800" cy="5243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EB168A-52C2-8E91-E4CD-1FFA9CBBBC92}"/>
              </a:ext>
            </a:extLst>
          </p:cNvPr>
          <p:cNvSpPr txBox="1"/>
          <p:nvPr/>
        </p:nvSpPr>
        <p:spPr>
          <a:xfrm>
            <a:off x="6781800" y="4840069"/>
            <a:ext cx="1752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objeto Button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B996BC3-431C-63F8-AB3A-256597A72002}"/>
              </a:ext>
            </a:extLst>
          </p:cNvPr>
          <p:cNvSpPr txBox="1"/>
          <p:nvPr/>
        </p:nvSpPr>
        <p:spPr>
          <a:xfrm>
            <a:off x="7467600" y="5525869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 Events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62E211-9325-84D5-BAD8-0412FAA32218}"/>
              </a:ext>
            </a:extLst>
          </p:cNvPr>
          <p:cNvSpPr txBox="1"/>
          <p:nvPr/>
        </p:nvSpPr>
        <p:spPr>
          <a:xfrm>
            <a:off x="9525000" y="5029200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 Action</a:t>
            </a: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E417BB3-BFBF-B847-1EFB-0FCEF977270A}"/>
              </a:ext>
            </a:extLst>
          </p:cNvPr>
          <p:cNvSpPr txBox="1"/>
          <p:nvPr/>
        </p:nvSpPr>
        <p:spPr>
          <a:xfrm>
            <a:off x="10210800" y="5867400"/>
            <a:ext cx="1752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 actionPerfomed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63398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609600" y="1447800"/>
            <a:ext cx="10668000" cy="393954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es un JDialog y cual es el método para realizar la búsqueda por ciclo 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agregar un JDialog y realizar el código de la búsqueda por ciclo?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E3F1CD-57C2-7174-248D-7110A0D2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5" y="990600"/>
            <a:ext cx="11734800" cy="1858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7B88BA-218D-FE1E-3193-A18B2815D85F}"/>
              </a:ext>
            </a:extLst>
          </p:cNvPr>
          <p:cNvSpPr txBox="1"/>
          <p:nvPr/>
        </p:nvSpPr>
        <p:spPr>
          <a:xfrm>
            <a:off x="2286000" y="2598003"/>
            <a:ext cx="838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una instancia del formulario: Form_ClaseCiclo y se almacena en la variable x.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La sintaxis: new Form_ClaseCiclo(), crea una nueva instancia del formulario.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8240B6E-963C-EB74-78AF-6F7EB6FD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5" y="3657600"/>
            <a:ext cx="11754035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1876D1E-B171-079A-7291-AA868B3F76CC}"/>
              </a:ext>
            </a:extLst>
          </p:cNvPr>
          <p:cNvSpPr txBox="1"/>
          <p:nvPr/>
        </p:nvSpPr>
        <p:spPr>
          <a:xfrm>
            <a:off x="1981200" y="5486400"/>
            <a:ext cx="8458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establece la ubicación del formulario x en relación con otro componente.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establece en relación con el componente this, que es un formulario principal desde el cual se está mostrando un nuevo formulario.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Con esta llamada, el formulario x se posicionará en el centro del formulario principal.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7654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60AF07-FA4B-5D42-7802-EA5D1D15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65860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DCA999-22C9-E4A2-8927-B0FC3216336F}"/>
              </a:ext>
            </a:extLst>
          </p:cNvPr>
          <p:cNvSpPr txBox="1"/>
          <p:nvPr/>
        </p:nvSpPr>
        <p:spPr>
          <a:xfrm>
            <a:off x="1333500" y="4572000"/>
            <a:ext cx="92964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establece el formulario x como visible, lo que hará que aparezca en la pantalla.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Al usar x.setVisible(true);, el formulario x se muestra como un cuadro de diálogo modal, lo que significa que el usuario debe interactuar con él antes de volver a interactuar con el formulario principal.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7614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468351-872D-C99A-642C-CA2F850D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734800" cy="2638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079201A-4CF9-2DD5-07D9-4DC66D9F500B}"/>
              </a:ext>
            </a:extLst>
          </p:cNvPr>
          <p:cNvSpPr txBox="1"/>
          <p:nvPr/>
        </p:nvSpPr>
        <p:spPr>
          <a:xfrm>
            <a:off x="6553200" y="2819400"/>
            <a:ext cx="4953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dirty="0"/>
              <a:t>Esta variable se utilizará para verificar si todos los valores ingresados en el formulario Form_ClaseCiclo son válidos.</a:t>
            </a:r>
            <a:endParaRPr lang="es-PE" sz="1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13975B-1584-08F5-9639-B1932746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3799"/>
            <a:ext cx="10841854" cy="29089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4BE9328-2744-F5ED-4365-9706C5F4B36E}"/>
              </a:ext>
            </a:extLst>
          </p:cNvPr>
          <p:cNvSpPr txBox="1"/>
          <p:nvPr/>
        </p:nvSpPr>
        <p:spPr>
          <a:xfrm>
            <a:off x="6934200" y="5429071"/>
            <a:ext cx="5029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utiliza un bucle for-each, para recorrer todos los elementos del arreglo: x.valores, que contiene los valores ingresados en el formulario Form_ClaseCiclo.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4370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3B8954-2E06-24BF-31A2-A9B5A0EB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117348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00546D-8CAF-7B1D-E55D-1B4119EC0AA6}"/>
              </a:ext>
            </a:extLst>
          </p:cNvPr>
          <p:cNvSpPr txBox="1"/>
          <p:nvPr/>
        </p:nvSpPr>
        <p:spPr>
          <a:xfrm>
            <a:off x="3200400" y="4876800"/>
            <a:ext cx="4419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Dentro del bucle, se verifica si algún valor en el arreglo x.valores es null o está vacío.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61092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7156</TotalTime>
  <Words>1477</Words>
  <Application>Microsoft Office PowerPoint</Application>
  <PresentationFormat>Panorámica</PresentationFormat>
  <Paragraphs>148</Paragraphs>
  <Slides>51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1373</cp:revision>
  <dcterms:created xsi:type="dcterms:W3CDTF">2020-08-20T00:31:08Z</dcterms:created>
  <dcterms:modified xsi:type="dcterms:W3CDTF">2023-07-30T23:55:29Z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